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85" r:id="rId2"/>
    <p:sldId id="275" r:id="rId3"/>
    <p:sldId id="299" r:id="rId4"/>
    <p:sldId id="304" r:id="rId5"/>
    <p:sldId id="318" r:id="rId6"/>
    <p:sldId id="319" r:id="rId7"/>
    <p:sldId id="308" r:id="rId8"/>
    <p:sldId id="320" r:id="rId9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ájková Adéla" initials="HA" lastIdx="1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 snapToGrid="0" snapToObjects="1">
      <p:cViewPr>
        <p:scale>
          <a:sx n="72" d="100"/>
          <a:sy n="72" d="100"/>
        </p:scale>
        <p:origin x="-1104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0AEBB-4278-44AA-93B1-91E2E0559C20}" type="datetimeFigureOut">
              <a:rPr lang="cs-CZ" smtClean="0"/>
              <a:t>21.11.2014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527B8F-EADA-42B9-BD3A-3A62747C9E2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757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0996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0996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0996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Více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službě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najdete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stránkách</a:t>
            </a:r>
            <a:r>
              <a:rPr lang="en-US" baseline="0" dirty="0" smtClean="0"/>
              <a:t> blue</a:t>
            </a:r>
          </a:p>
          <a:p>
            <a:r>
              <a:rPr lang="en-US" baseline="0" dirty="0" err="1" smtClean="0"/>
              <a:t>Můžete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zavolat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klientskou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linku</a:t>
            </a:r>
            <a:endParaRPr lang="en-US" baseline="0" dirty="0" smtClean="0"/>
          </a:p>
          <a:p>
            <a:r>
              <a:rPr lang="en-US" baseline="0" dirty="0" smtClean="0"/>
              <a:t>A </a:t>
            </a:r>
            <a:r>
              <a:rPr lang="en-US" baseline="0" dirty="0" err="1" smtClean="0"/>
              <a:t>můžete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nás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podpořit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facebooku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27B8F-EADA-42B9-BD3A-3A62747C9E2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3877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Více</a:t>
            </a:r>
            <a:r>
              <a:rPr lang="en-US" baseline="0" dirty="0" smtClean="0"/>
              <a:t> o </a:t>
            </a:r>
            <a:r>
              <a:rPr lang="en-US" baseline="0" dirty="0" err="1" smtClean="0"/>
              <a:t>službě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najdete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stránkách</a:t>
            </a:r>
            <a:r>
              <a:rPr lang="en-US" baseline="0" dirty="0" smtClean="0"/>
              <a:t> blue</a:t>
            </a:r>
          </a:p>
          <a:p>
            <a:r>
              <a:rPr lang="en-US" baseline="0" dirty="0" err="1" smtClean="0"/>
              <a:t>Můžete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zavolat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klientskou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linku</a:t>
            </a:r>
            <a:endParaRPr lang="en-US" baseline="0" dirty="0" smtClean="0"/>
          </a:p>
          <a:p>
            <a:r>
              <a:rPr lang="en-US" baseline="0" dirty="0" smtClean="0"/>
              <a:t>A </a:t>
            </a:r>
            <a:r>
              <a:rPr lang="en-US" baseline="0" dirty="0" err="1" smtClean="0"/>
              <a:t>můžete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nás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podpořit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facebooku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27B8F-EADA-42B9-BD3A-3A62747C9E2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5387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F7B6-8DE4-B346-ADA7-17EE5B556FA9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37DB-98AC-C14B-B078-B6A4B0C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09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F7B6-8DE4-B346-ADA7-17EE5B556FA9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37DB-98AC-C14B-B078-B6A4B0C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845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F7B6-8DE4-B346-ADA7-17EE5B556FA9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37DB-98AC-C14B-B078-B6A4B0C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22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F7B6-8DE4-B346-ADA7-17EE5B556FA9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37DB-98AC-C14B-B078-B6A4B0C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502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F7B6-8DE4-B346-ADA7-17EE5B556FA9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37DB-98AC-C14B-B078-B6A4B0C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7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F7B6-8DE4-B346-ADA7-17EE5B556FA9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37DB-98AC-C14B-B078-B6A4B0C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1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F7B6-8DE4-B346-ADA7-17EE5B556FA9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37DB-98AC-C14B-B078-B6A4B0C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41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F7B6-8DE4-B346-ADA7-17EE5B556FA9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37DB-98AC-C14B-B078-B6A4B0C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06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F7B6-8DE4-B346-ADA7-17EE5B556FA9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37DB-98AC-C14B-B078-B6A4B0C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4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F7B6-8DE4-B346-ADA7-17EE5B556FA9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37DB-98AC-C14B-B078-B6A4B0C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711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91F7B6-8DE4-B346-ADA7-17EE5B556FA9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3E37DB-98AC-C14B-B078-B6A4B0C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713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91F7B6-8DE4-B346-ADA7-17EE5B556FA9}" type="datetimeFigureOut">
              <a:rPr lang="en-US" smtClean="0"/>
              <a:t>11/21/2014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3E37DB-98AC-C14B-B078-B6A4B0CDAB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hyperlink" Target="https://www.youtube.com/watch?v=NpRuFyo167o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youtu.be/x-BZYT3E7CA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lue.cz/" TargetMode="Externa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6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703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6558"/>
            <a:ext cx="9144000" cy="6912255"/>
          </a:xfrm>
          <a:prstGeom prst="rect">
            <a:avLst/>
          </a:prstGeom>
        </p:spPr>
      </p:pic>
      <p:pic>
        <p:nvPicPr>
          <p:cNvPr id="11" name="Picture 2" descr="footer_gradient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47029"/>
            <a:ext cx="9144000" cy="701379"/>
          </a:xfrm>
          <a:prstGeom prst="rect">
            <a:avLst/>
          </a:prstGeom>
        </p:spPr>
      </p:pic>
      <p:pic>
        <p:nvPicPr>
          <p:cNvPr id="12" name="Picture 2" descr="footer_gradient-02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4680"/>
            <a:ext cx="9144000" cy="701379"/>
          </a:xfrm>
          <a:prstGeom prst="rect">
            <a:avLst/>
          </a:prstGeom>
        </p:spPr>
      </p:pic>
      <p:pic>
        <p:nvPicPr>
          <p:cNvPr id="13" name="Picture 4" descr="blue_logo_low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38" y="5719706"/>
            <a:ext cx="913044" cy="352489"/>
          </a:xfrm>
          <a:prstGeom prst="rect">
            <a:avLst/>
          </a:prstGeom>
        </p:spPr>
      </p:pic>
      <p:sp>
        <p:nvSpPr>
          <p:cNvPr id="9" name="Obdélník 6"/>
          <p:cNvSpPr/>
          <p:nvPr/>
        </p:nvSpPr>
        <p:spPr>
          <a:xfrm>
            <a:off x="373302" y="2810639"/>
            <a:ext cx="6204857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b="1" dirty="0" smtClean="0">
                <a:solidFill>
                  <a:schemeClr val="bg1"/>
                </a:solidFill>
              </a:rPr>
              <a:t>4 esence</a:t>
            </a:r>
            <a:endParaRPr lang="cs-CZ" sz="2400" b="1" dirty="0">
              <a:solidFill>
                <a:schemeClr val="bg1"/>
              </a:solidFill>
            </a:endParaRPr>
          </a:p>
          <a:p>
            <a:r>
              <a:rPr lang="cs-CZ" dirty="0">
                <a:solidFill>
                  <a:schemeClr val="bg1"/>
                </a:solidFill>
              </a:rPr>
              <a:t/>
            </a:r>
            <a:br>
              <a:rPr lang="cs-CZ" dirty="0">
                <a:solidFill>
                  <a:schemeClr val="bg1"/>
                </a:solidFill>
              </a:rPr>
            </a:br>
            <a:r>
              <a:rPr lang="cs-CZ" sz="2000" b="1" dirty="0" smtClean="0">
                <a:solidFill>
                  <a:schemeClr val="bg1"/>
                </a:solidFill>
              </a:rPr>
              <a:t>Osobní bankéř 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Finanční plán</a:t>
            </a:r>
          </a:p>
          <a:p>
            <a:r>
              <a:rPr lang="cs-CZ" sz="2000" b="1" dirty="0" smtClean="0">
                <a:solidFill>
                  <a:schemeClr val="bg1"/>
                </a:solidFill>
              </a:rPr>
              <a:t>Zvýhodněné produkty</a:t>
            </a:r>
          </a:p>
          <a:p>
            <a:r>
              <a:rPr lang="cs-CZ" sz="2000" b="1" dirty="0" err="1" smtClean="0">
                <a:solidFill>
                  <a:schemeClr val="bg1"/>
                </a:solidFill>
              </a:rPr>
              <a:t>eBanking</a:t>
            </a:r>
            <a:endParaRPr lang="cs-CZ" sz="2000" b="1" dirty="0" smtClean="0">
              <a:solidFill>
                <a:schemeClr val="bg1"/>
              </a:solidFill>
            </a:endParaRPr>
          </a:p>
          <a:p>
            <a:endParaRPr lang="cs-CZ" sz="2000" dirty="0">
              <a:solidFill>
                <a:schemeClr val="bg1"/>
              </a:solidFill>
            </a:endParaRPr>
          </a:p>
        </p:txBody>
      </p:sp>
      <p:sp>
        <p:nvSpPr>
          <p:cNvPr id="10" name="TextovéPole 8"/>
          <p:cNvSpPr txBox="1"/>
          <p:nvPr/>
        </p:nvSpPr>
        <p:spPr>
          <a:xfrm>
            <a:off x="338665" y="534326"/>
            <a:ext cx="44558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chemeClr val="bg1"/>
                </a:solidFill>
              </a:rPr>
              <a:t>NOVÝ STANDARD OSOBNÍHO BANKOVNICTVÍ</a:t>
            </a:r>
            <a:endParaRPr lang="cs-CZ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6434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oter_gradient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6621"/>
            <a:ext cx="9144000" cy="701379"/>
          </a:xfrm>
          <a:prstGeom prst="rect">
            <a:avLst/>
          </a:prstGeom>
        </p:spPr>
      </p:pic>
      <p:pic>
        <p:nvPicPr>
          <p:cNvPr id="5" name="Picture 2" descr="footer_gradient-02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4272"/>
            <a:ext cx="9144000" cy="701379"/>
          </a:xfrm>
          <a:prstGeom prst="rect">
            <a:avLst/>
          </a:prstGeom>
        </p:spPr>
      </p:pic>
      <p:pic>
        <p:nvPicPr>
          <p:cNvPr id="7" name="Picture 4" descr="blue_logo_low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38" y="6329298"/>
            <a:ext cx="913044" cy="352489"/>
          </a:xfrm>
          <a:prstGeom prst="rect">
            <a:avLst/>
          </a:prstGeom>
        </p:spPr>
      </p:pic>
      <p:pic>
        <p:nvPicPr>
          <p:cNvPr id="12" name="Picture 11" descr="pruh_lin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38665" y="1261158"/>
            <a:ext cx="8397395" cy="509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426"/>
            <a:ext cx="9144000" cy="6159846"/>
          </a:xfrm>
          <a:prstGeom prst="rect">
            <a:avLst/>
          </a:prstGeom>
        </p:spPr>
      </p:pic>
      <p:sp>
        <p:nvSpPr>
          <p:cNvPr id="27" name="Obdélník 4"/>
          <p:cNvSpPr/>
          <p:nvPr/>
        </p:nvSpPr>
        <p:spPr>
          <a:xfrm>
            <a:off x="338665" y="5405968"/>
            <a:ext cx="419869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hlinkClick r:id="rId9"/>
              </a:rPr>
              <a:t>https://</a:t>
            </a:r>
            <a:r>
              <a:rPr lang="cs-CZ" dirty="0" smtClean="0">
                <a:hlinkClick r:id="rId9"/>
              </a:rPr>
              <a:t>www.youtube.com/watch?v=NpRuFyo167o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1669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uh_lin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38665" y="1261158"/>
            <a:ext cx="8397395" cy="50926"/>
          </a:xfrm>
          <a:prstGeom prst="rect">
            <a:avLst/>
          </a:prstGeom>
        </p:spPr>
      </p:pic>
      <p:pic>
        <p:nvPicPr>
          <p:cNvPr id="3" name="Picture 2" descr="footer_gradient-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56621"/>
            <a:ext cx="9144000" cy="701379"/>
          </a:xfrm>
          <a:prstGeom prst="rect">
            <a:avLst/>
          </a:prstGeom>
        </p:spPr>
      </p:pic>
      <p:pic>
        <p:nvPicPr>
          <p:cNvPr id="11" name="Picture 3" descr="blue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334" y="6317381"/>
            <a:ext cx="954616" cy="36981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délník 3"/>
          <p:cNvSpPr/>
          <p:nvPr/>
        </p:nvSpPr>
        <p:spPr>
          <a:xfrm>
            <a:off x="53819" y="5994215"/>
            <a:ext cx="3459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chemeClr val="bg1"/>
                </a:solidFill>
              </a:rPr>
              <a:t> </a:t>
            </a:r>
          </a:p>
          <a:p>
            <a:r>
              <a:rPr lang="cs-CZ" dirty="0">
                <a:solidFill>
                  <a:schemeClr val="bg1"/>
                </a:solidFill>
                <a:hlinkClick r:id="rId6"/>
              </a:rPr>
              <a:t>http://youtu.be/x-BZYT3E7CA</a:t>
            </a:r>
            <a:r>
              <a:rPr lang="cs-CZ" dirty="0">
                <a:solidFill>
                  <a:schemeClr val="bg1"/>
                </a:solidFill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052897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oter_gradient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6621"/>
            <a:ext cx="9144000" cy="701379"/>
          </a:xfrm>
          <a:prstGeom prst="rect">
            <a:avLst/>
          </a:prstGeom>
        </p:spPr>
      </p:pic>
      <p:pic>
        <p:nvPicPr>
          <p:cNvPr id="5" name="Picture 2" descr="footer_gradient-02.pn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4272"/>
            <a:ext cx="9144000" cy="701379"/>
          </a:xfrm>
          <a:prstGeom prst="rect">
            <a:avLst/>
          </a:prstGeom>
        </p:spPr>
      </p:pic>
      <p:pic>
        <p:nvPicPr>
          <p:cNvPr id="7" name="Picture 4" descr="blue_logo_low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38" y="6329298"/>
            <a:ext cx="913044" cy="352489"/>
          </a:xfrm>
          <a:prstGeom prst="rect">
            <a:avLst/>
          </a:prstGeom>
        </p:spPr>
      </p:pic>
      <p:sp>
        <p:nvSpPr>
          <p:cNvPr id="13" name="TextovéPole 2"/>
          <p:cNvSpPr txBox="1"/>
          <p:nvPr/>
        </p:nvSpPr>
        <p:spPr>
          <a:xfrm>
            <a:off x="4953393" y="265991"/>
            <a:ext cx="38750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Zvýhodněné produkty</a:t>
            </a:r>
            <a:endParaRPr lang="en-US" sz="2400" dirty="0" smtClean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" name="Shape 41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996686" y="1251596"/>
            <a:ext cx="3387225" cy="213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4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25548" y="3890088"/>
            <a:ext cx="3387225" cy="20263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1"/>
          <p:cNvGrpSpPr/>
          <p:nvPr/>
        </p:nvGrpSpPr>
        <p:grpSpPr>
          <a:xfrm>
            <a:off x="-8245" y="0"/>
            <a:ext cx="4578341" cy="6162413"/>
            <a:chOff x="323668" y="230875"/>
            <a:chExt cx="4578341" cy="5931538"/>
          </a:xfrm>
        </p:grpSpPr>
        <p:pic>
          <p:nvPicPr>
            <p:cNvPr id="16" name="Obrázek 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55"/>
            <a:stretch/>
          </p:blipFill>
          <p:spPr>
            <a:xfrm>
              <a:off x="330009" y="2127046"/>
              <a:ext cx="4572000" cy="4035367"/>
            </a:xfrm>
            <a:prstGeom prst="rect">
              <a:avLst/>
            </a:prstGeom>
          </p:spPr>
        </p:pic>
        <p:pic>
          <p:nvPicPr>
            <p:cNvPr id="17" name="Obrázek 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55" b="63661"/>
            <a:stretch/>
          </p:blipFill>
          <p:spPr>
            <a:xfrm>
              <a:off x="323668" y="1500751"/>
              <a:ext cx="4572000" cy="634938"/>
            </a:xfrm>
            <a:prstGeom prst="rect">
              <a:avLst/>
            </a:prstGeom>
          </p:spPr>
        </p:pic>
        <p:pic>
          <p:nvPicPr>
            <p:cNvPr id="18" name="Obrázek 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55" b="63661"/>
            <a:stretch/>
          </p:blipFill>
          <p:spPr>
            <a:xfrm>
              <a:off x="330009" y="865813"/>
              <a:ext cx="4572000" cy="634938"/>
            </a:xfrm>
            <a:prstGeom prst="rect">
              <a:avLst/>
            </a:prstGeom>
          </p:spPr>
        </p:pic>
        <p:pic>
          <p:nvPicPr>
            <p:cNvPr id="19" name="Obrázek 3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4455" b="63661"/>
            <a:stretch/>
          </p:blipFill>
          <p:spPr>
            <a:xfrm>
              <a:off x="330009" y="230875"/>
              <a:ext cx="4572000" cy="634938"/>
            </a:xfrm>
            <a:prstGeom prst="rect">
              <a:avLst/>
            </a:prstGeom>
          </p:spPr>
        </p:pic>
      </p:grpSp>
      <p:sp>
        <p:nvSpPr>
          <p:cNvPr id="20" name="Obdélník 5"/>
          <p:cNvSpPr/>
          <p:nvPr/>
        </p:nvSpPr>
        <p:spPr>
          <a:xfrm>
            <a:off x="100387" y="282977"/>
            <a:ext cx="839739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 smtClean="0"/>
              <a:t>Osobní konto se spořicím účtem,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 smtClean="0"/>
              <a:t>Kreditní karta </a:t>
            </a:r>
            <a:r>
              <a:rPr lang="cs-CZ" sz="2000" dirty="0" err="1" smtClean="0"/>
              <a:t>World</a:t>
            </a:r>
            <a:r>
              <a:rPr lang="cs-CZ" sz="2000" dirty="0" smtClean="0"/>
              <a:t>,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 smtClean="0"/>
              <a:t>Úvěr PLUS,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 smtClean="0"/>
              <a:t>Hypotéka a naši hypoteční specialisté,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 smtClean="0"/>
              <a:t>Řešení penze,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 smtClean="0"/>
              <a:t>Investice a investiční specialisté,</a:t>
            </a:r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cs-CZ" sz="2000" dirty="0" smtClean="0"/>
              <a:t>Životní pojištění.</a:t>
            </a:r>
            <a:endParaRPr lang="cs-CZ" sz="2000" dirty="0"/>
          </a:p>
        </p:txBody>
      </p:sp>
      <p:sp>
        <p:nvSpPr>
          <p:cNvPr id="24" name="TextovéPole 15"/>
          <p:cNvSpPr txBox="1"/>
          <p:nvPr/>
        </p:nvSpPr>
        <p:spPr>
          <a:xfrm>
            <a:off x="174208" y="6119801"/>
            <a:ext cx="7171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solidFill>
                  <a:schemeClr val="bg1"/>
                </a:solidFill>
              </a:rPr>
              <a:t>Pokud bankéř nedodrží slovo, vracíme klientům měsíční poplatek za službu zpět. </a:t>
            </a:r>
            <a:endParaRPr lang="cs-CZ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563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4" descr="blue_logo_low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4738" y="6329298"/>
            <a:ext cx="913044" cy="352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9775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uh_lin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38665" y="1261158"/>
            <a:ext cx="8397395" cy="50926"/>
          </a:xfrm>
          <a:prstGeom prst="rect">
            <a:avLst/>
          </a:prstGeom>
        </p:spPr>
      </p:pic>
      <p:pic>
        <p:nvPicPr>
          <p:cNvPr id="3" name="Picture 2" descr="footer_gradient-02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56621"/>
            <a:ext cx="9144000" cy="701379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4696809" y="402094"/>
            <a:ext cx="35374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cs-CZ" sz="2800" b="1" dirty="0">
                <a:solidFill>
                  <a:srgbClr val="0070C0"/>
                </a:solidFill>
              </a:rPr>
              <a:t>800 400 700</a:t>
            </a:r>
            <a:endParaRPr lang="en-US" sz="2800" b="1" dirty="0">
              <a:solidFill>
                <a:srgbClr val="0070C0"/>
              </a:solidFill>
            </a:endParaRPr>
          </a:p>
        </p:txBody>
      </p:sp>
      <p:pic>
        <p:nvPicPr>
          <p:cNvPr id="11" name="Picture 3" descr="blue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5334" y="6317381"/>
            <a:ext cx="954616" cy="369818"/>
          </a:xfrm>
          <a:prstGeom prst="rect">
            <a:avLst/>
          </a:prstGeom>
        </p:spPr>
      </p:pic>
      <p:pic>
        <p:nvPicPr>
          <p:cNvPr id="1026" name="Picture 2">
            <a:hlinkClick r:id="rId6"/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32" t="11608" r="21585" b="13394"/>
          <a:stretch/>
        </p:blipFill>
        <p:spPr bwMode="auto">
          <a:xfrm>
            <a:off x="1" y="-1"/>
            <a:ext cx="9164282" cy="6941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3238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94"/>
          <a:stretch/>
        </p:blipFill>
        <p:spPr bwMode="auto">
          <a:xfrm>
            <a:off x="0" y="4308172"/>
            <a:ext cx="9174884" cy="2549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pruh_line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V="1">
            <a:off x="338665" y="1261158"/>
            <a:ext cx="8397395" cy="50926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176079" y="4488293"/>
            <a:ext cx="87161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Jak vstoupit do klubu? Stačí si domluvit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schůzku s Osobním bankéřem přes linku BLUE 800 </a:t>
            </a:r>
            <a:r>
              <a:rPr lang="cs-CZ" sz="2400" dirty="0">
                <a:solidFill>
                  <a:schemeClr val="accent1">
                    <a:lumMod val="75000"/>
                  </a:schemeClr>
                </a:solidFill>
              </a:rPr>
              <a:t>400 </a:t>
            </a:r>
            <a:r>
              <a:rPr lang="cs-CZ" sz="2400" dirty="0" smtClean="0">
                <a:solidFill>
                  <a:schemeClr val="accent1">
                    <a:lumMod val="75000"/>
                  </a:schemeClr>
                </a:solidFill>
              </a:rPr>
              <a:t>700 webové stránky www.blue.cz nebo přímo na pobočce BLUE</a:t>
            </a:r>
            <a:endParaRPr lang="en-US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1" name="Picture 3" descr="blue_logo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1444" y="5684716"/>
            <a:ext cx="954616" cy="369818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884" cy="435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03682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8603</TotalTime>
  <Words>92</Words>
  <Application>Microsoft Office PowerPoint</Application>
  <PresentationFormat>Předvádění na obrazovce (4:3)</PresentationFormat>
  <Paragraphs>28</Paragraphs>
  <Slides>8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Johnston, Neil</dc:creator>
  <cp:lastModifiedBy>Karabcová Helena</cp:lastModifiedBy>
  <cp:revision>146</cp:revision>
  <cp:lastPrinted>2014-08-25T07:48:25Z</cp:lastPrinted>
  <dcterms:created xsi:type="dcterms:W3CDTF">2014-08-07T13:49:49Z</dcterms:created>
  <dcterms:modified xsi:type="dcterms:W3CDTF">2014-11-21T10:20:57Z</dcterms:modified>
</cp:coreProperties>
</file>